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g" ContentType="image/jpeg"/>
  <Default Extension="tiff" ContentType="image/tif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93455" r:id="rId4"/>
    <p:sldMasterId id="2147493479" r:id="rId5"/>
    <p:sldMasterId id="2147493467" r:id="rId6"/>
  </p:sldMasterIdLst>
  <p:handoutMasterIdLst>
    <p:handoutMasterId r:id="rId10"/>
  </p:handoutMasterIdLst>
  <p:sldIdLst>
    <p:sldId id="259" r:id="rId7"/>
    <p:sldId id="260" r:id="rId8"/>
    <p:sldId id="261" r:id="rId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2868"/>
    <a:srgbClr val="0F1938"/>
    <a:srgbClr val="100E42"/>
    <a:srgbClr val="100E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578" autoAdjust="0"/>
    <p:restoredTop sz="94624"/>
  </p:normalViewPr>
  <p:slideViewPr>
    <p:cSldViewPr snapToGrid="0" snapToObjects="1">
      <p:cViewPr>
        <p:scale>
          <a:sx n="110" d="100"/>
          <a:sy n="110" d="100"/>
        </p:scale>
        <p:origin x="1280" y="8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49" d="100"/>
        <a:sy n="149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10BE6C-4C0C-8046-BBFD-371AD798216A}" type="datetimeFigureOut">
              <a:rPr lang="en-US" smtClean="0"/>
              <a:t>11/29/16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9EFCB1-D51F-8E41-88AA-D42180FBBA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00998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DB3CC-F982-40F9-8DD6-BCC9AFBF44BD}" type="datetime1">
              <a:rPr lang="en-US" smtClean="0"/>
              <a:pPr/>
              <a:t>11/29/16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8E988-FB04-AB4E-BE5A-59F242AF7F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3514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5167"/>
            <a:ext cx="2057400" cy="585046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5167"/>
            <a:ext cx="6019800" cy="585046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0CA21-89C5-A040-B01E-D208A7FA3D8D}" type="datetimeFigureOut">
              <a:rPr lang="en-US" smtClean="0"/>
              <a:t>11/29/16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7697F5-3DCA-0A4F-B9EA-FEC2794BD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5987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1485"/>
            <a:ext cx="7772400" cy="146896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656F7-E2D5-EF4D-B3EB-3635D9B80BFE}" type="datetimeFigureOut">
              <a:rPr lang="en-US" smtClean="0"/>
              <a:t>11/29/16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7C81B-7B5A-A644-B3E8-EC3DC39B62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1881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656F7-E2D5-EF4D-B3EB-3635D9B80BFE}" type="datetimeFigureOut">
              <a:rPr lang="en-US" smtClean="0"/>
              <a:t>11/29/16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7C81B-7B5A-A644-B3E8-EC3DC39B62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9988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3133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185"/>
            <a:ext cx="7772400" cy="1500716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656F7-E2D5-EF4D-B3EB-3635D9B80BFE}" type="datetimeFigureOut">
              <a:rPr lang="en-US" smtClean="0"/>
              <a:t>11/29/16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7C81B-7B5A-A644-B3E8-EC3DC39B62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7974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43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43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656F7-E2D5-EF4D-B3EB-3635D9B80BFE}" type="datetimeFigureOut">
              <a:rPr lang="en-US" smtClean="0"/>
              <a:t>11/29/16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7C81B-7B5A-A644-B3E8-EC3DC39B62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69766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4584"/>
            <a:ext cx="4040188" cy="64134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5934"/>
            <a:ext cx="4040188" cy="39497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4584"/>
            <a:ext cx="4041775" cy="64134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5934"/>
            <a:ext cx="4041775" cy="39497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656F7-E2D5-EF4D-B3EB-3635D9B80BFE}" type="datetimeFigureOut">
              <a:rPr lang="en-US" smtClean="0"/>
              <a:t>11/29/16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7C81B-7B5A-A644-B3E8-EC3DC39B62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535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656F7-E2D5-EF4D-B3EB-3635D9B80BFE}" type="datetimeFigureOut">
              <a:rPr lang="en-US" smtClean="0"/>
              <a:t>11/29/16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7C81B-7B5A-A644-B3E8-EC3DC39B62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4485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656F7-E2D5-EF4D-B3EB-3635D9B80BFE}" type="datetimeFigureOut">
              <a:rPr lang="en-US" smtClean="0"/>
              <a:t>11/29/16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7C81B-7B5A-A644-B3E8-EC3DC39B62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40741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3052"/>
            <a:ext cx="3008313" cy="116204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1"/>
            <a:ext cx="5111750" cy="585258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435100"/>
            <a:ext cx="3008313" cy="469053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656F7-E2D5-EF4D-B3EB-3635D9B80BFE}" type="datetimeFigureOut">
              <a:rPr lang="en-US" smtClean="0"/>
              <a:t>11/29/16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7C81B-7B5A-A644-B3E8-EC3DC39B62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72525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726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3833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867"/>
            <a:ext cx="5486400" cy="80433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656F7-E2D5-EF4D-B3EB-3635D9B80BFE}" type="datetimeFigureOut">
              <a:rPr lang="en-US" smtClean="0"/>
              <a:t>11/29/16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7C81B-7B5A-A644-B3E8-EC3DC39B62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791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Heading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0CA21-89C5-A040-B01E-D208A7FA3D8D}" type="datetimeFigureOut">
              <a:rPr lang="en-US" smtClean="0"/>
              <a:t>11/29/16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7697F5-3DCA-0A4F-B9EA-FEC2794BD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64605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656F7-E2D5-EF4D-B3EB-3635D9B80BFE}" type="datetimeFigureOut">
              <a:rPr lang="en-US" smtClean="0"/>
              <a:t>11/29/16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7C81B-7B5A-A644-B3E8-EC3DC39B62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48359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5167"/>
            <a:ext cx="2057400" cy="585046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5167"/>
            <a:ext cx="6019800" cy="585046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656F7-E2D5-EF4D-B3EB-3635D9B80BFE}" type="datetimeFigureOut">
              <a:rPr lang="en-US" smtClean="0"/>
              <a:t>11/29/16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7C81B-7B5A-A644-B3E8-EC3DC39B62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9478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Heading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59037"/>
            <a:ext cx="4038600" cy="4525433"/>
          </a:xfrm>
        </p:spPr>
        <p:txBody>
          <a:bodyPr>
            <a:normAutofit/>
          </a:bodyPr>
          <a:lstStyle>
            <a:lvl1pPr>
              <a:defRPr sz="2000">
                <a:latin typeface="Arial"/>
                <a:cs typeface="Arial"/>
              </a:defRPr>
            </a:lvl1pPr>
            <a:lvl2pPr>
              <a:defRPr sz="2000">
                <a:latin typeface="Arial"/>
                <a:cs typeface="Arial"/>
              </a:defRPr>
            </a:lvl2pPr>
            <a:lvl3pPr>
              <a:defRPr sz="2000">
                <a:latin typeface="Arial"/>
                <a:cs typeface="Arial"/>
              </a:defRPr>
            </a:lvl3pPr>
            <a:lvl4pPr>
              <a:defRPr sz="2000">
                <a:latin typeface="Arial"/>
                <a:cs typeface="Arial"/>
              </a:defRPr>
            </a:lvl4pPr>
            <a:lvl5pPr>
              <a:defRPr sz="2000">
                <a:latin typeface="Arial"/>
                <a:cs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59037"/>
            <a:ext cx="4038600" cy="4525433"/>
          </a:xfrm>
        </p:spPr>
        <p:txBody>
          <a:bodyPr/>
          <a:lstStyle>
            <a:lvl1pPr marL="0" indent="0">
              <a:buNone/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0CA21-89C5-A040-B01E-D208A7FA3D8D}" type="datetimeFigureOut">
              <a:rPr lang="en-US" smtClean="0"/>
              <a:t>11/29/16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7697F5-3DCA-0A4F-B9EA-FEC2794BD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5499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Heading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57200" y="1534584"/>
            <a:ext cx="4040188" cy="641349"/>
          </a:xfrm>
        </p:spPr>
        <p:txBody>
          <a:bodyPr anchor="b"/>
          <a:lstStyle>
            <a:lvl1pPr marL="0" indent="0">
              <a:buNone/>
              <a:defRPr sz="2400" b="1"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Subheading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5934"/>
            <a:ext cx="4040188" cy="3949700"/>
          </a:xfrm>
        </p:spPr>
        <p:txBody>
          <a:bodyPr>
            <a:normAutofit/>
          </a:bodyPr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45026" y="1534584"/>
            <a:ext cx="4041775" cy="641349"/>
          </a:xfrm>
        </p:spPr>
        <p:txBody>
          <a:bodyPr anchor="b"/>
          <a:lstStyle>
            <a:lvl1pPr marL="0" indent="0">
              <a:buNone/>
              <a:defRPr sz="2400" b="1"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Subheading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5934"/>
            <a:ext cx="4041775" cy="3949700"/>
          </a:xfrm>
        </p:spPr>
        <p:txBody>
          <a:bodyPr>
            <a:normAutofit/>
          </a:bodyPr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0CA21-89C5-A040-B01E-D208A7FA3D8D}" type="datetimeFigureOut">
              <a:rPr lang="en-US" smtClean="0"/>
              <a:t>11/29/16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7697F5-3DCA-0A4F-B9EA-FEC2794BD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1621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0CA21-89C5-A040-B01E-D208A7FA3D8D}" type="datetimeFigureOut">
              <a:rPr lang="en-US" smtClean="0"/>
              <a:t>11/29/16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7697F5-3DCA-0A4F-B9EA-FEC2794BD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5687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0CA21-89C5-A040-B01E-D208A7FA3D8D}" type="datetimeFigureOut">
              <a:rPr lang="en-US" smtClean="0"/>
              <a:t>11/29/16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7697F5-3DCA-0A4F-B9EA-FEC2794BD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0173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3052"/>
            <a:ext cx="3008313" cy="116204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1"/>
            <a:ext cx="5111750" cy="585258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435100"/>
            <a:ext cx="3008313" cy="469053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0CA21-89C5-A040-B01E-D208A7FA3D8D}" type="datetimeFigureOut">
              <a:rPr lang="en-US" smtClean="0"/>
              <a:t>11/29/16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7697F5-3DCA-0A4F-B9EA-FEC2794BD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98918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726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3833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867"/>
            <a:ext cx="5486400" cy="80433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0CA21-89C5-A040-B01E-D208A7FA3D8D}" type="datetimeFigureOut">
              <a:rPr lang="en-US" smtClean="0"/>
              <a:t>11/29/16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7697F5-3DCA-0A4F-B9EA-FEC2794BD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6473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0CA21-89C5-A040-B01E-D208A7FA3D8D}" type="datetimeFigureOut">
              <a:rPr lang="en-US" smtClean="0"/>
              <a:t>11/29/16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7697F5-3DCA-0A4F-B9EA-FEC2794BD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7480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image" Target="../media/image1.jp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4" Type="http://schemas.openxmlformats.org/officeDocument/2006/relationships/slideLayout" Target="../slideLayouts/slideLayout5.xml"/><Relationship Id="rId5" Type="http://schemas.openxmlformats.org/officeDocument/2006/relationships/slideLayout" Target="../slideLayouts/slideLayout6.xml"/><Relationship Id="rId6" Type="http://schemas.openxmlformats.org/officeDocument/2006/relationships/slideLayout" Target="../slideLayouts/slideLayout7.xml"/><Relationship Id="rId7" Type="http://schemas.openxmlformats.org/officeDocument/2006/relationships/slideLayout" Target="../slideLayouts/slideLayout8.xml"/><Relationship Id="rId8" Type="http://schemas.openxmlformats.org/officeDocument/2006/relationships/slideLayout" Target="../slideLayouts/slideLayout9.xml"/><Relationship Id="rId9" Type="http://schemas.openxmlformats.org/officeDocument/2006/relationships/slideLayout" Target="../slideLayouts/slideLayout10.xml"/><Relationship Id="rId10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2" Type="http://schemas.openxmlformats.org/officeDocument/2006/relationships/slideLayout" Target="../slideLayouts/slideLayout3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1.xml"/><Relationship Id="rId12" Type="http://schemas.openxmlformats.org/officeDocument/2006/relationships/theme" Target="../theme/theme3.xml"/><Relationship Id="rId1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Heading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C2560D-EC28-3B41-86E8-18F1CE0113B4}" type="datetimeFigureOut">
              <a:rPr lang="en-US" smtClean="0"/>
              <a:t>11/29/16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8435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456" r:id="rId1"/>
  </p:sldLayoutIdLst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1600" kern="1200">
          <a:solidFill>
            <a:schemeClr val="tx1">
              <a:lumMod val="65000"/>
              <a:lumOff val="35000"/>
            </a:schemeClr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600" kern="1200">
          <a:solidFill>
            <a:schemeClr val="tx1">
              <a:lumMod val="65000"/>
              <a:lumOff val="35000"/>
            </a:schemeClr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>
              <a:lumMod val="65000"/>
              <a:lumOff val="35000"/>
            </a:schemeClr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34325" y="0"/>
            <a:ext cx="9178325" cy="1600200"/>
          </a:xfrm>
          <a:prstGeom prst="rect">
            <a:avLst/>
          </a:prstGeom>
          <a:solidFill>
            <a:srgbClr val="100E2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5167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Heading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59037"/>
            <a:ext cx="8229600" cy="45254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30CA21-89C5-A040-B01E-D208A7FA3D8D}" type="datetimeFigureOut">
              <a:rPr lang="en-US" smtClean="0"/>
              <a:t>11/29/16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7697F5-3DCA-0A4F-B9EA-FEC2794BD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0836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481" r:id="rId1"/>
    <p:sldLayoutId id="2147493483" r:id="rId2"/>
    <p:sldLayoutId id="2147493484" r:id="rId3"/>
    <p:sldLayoutId id="2147493485" r:id="rId4"/>
    <p:sldLayoutId id="2147493486" r:id="rId5"/>
    <p:sldLayoutId id="2147493487" r:id="rId6"/>
    <p:sldLayoutId id="2147493488" r:id="rId7"/>
    <p:sldLayoutId id="2147493489" r:id="rId8"/>
    <p:sldLayoutId id="2147493490" r:id="rId9"/>
  </p:sldLayoutIdLst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rgbClr val="FFFFFF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16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6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5167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4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1656F7-E2D5-EF4D-B3EB-3635D9B80BFE}" type="datetimeFigureOut">
              <a:rPr lang="en-US" smtClean="0"/>
              <a:t>11/29/16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B7C81B-7B5A-A644-B3E8-EC3DC39B62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2034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468" r:id="rId1"/>
    <p:sldLayoutId id="2147493469" r:id="rId2"/>
    <p:sldLayoutId id="2147493470" r:id="rId3"/>
    <p:sldLayoutId id="2147493471" r:id="rId4"/>
    <p:sldLayoutId id="2147493472" r:id="rId5"/>
    <p:sldLayoutId id="2147493473" r:id="rId6"/>
    <p:sldLayoutId id="2147493474" r:id="rId7"/>
    <p:sldLayoutId id="2147493475" r:id="rId8"/>
    <p:sldLayoutId id="2147493476" r:id="rId9"/>
    <p:sldLayoutId id="2147493477" r:id="rId10"/>
    <p:sldLayoutId id="2147493478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4.tiff"/><Relationship Id="rId5" Type="http://schemas.openxmlformats.org/officeDocument/2006/relationships/image" Target="../media/image5.tiff"/><Relationship Id="rId6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4.tiff"/><Relationship Id="rId5" Type="http://schemas.openxmlformats.org/officeDocument/2006/relationships/image" Target="../media/image5.tiff"/><Relationship Id="rId6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57200" y="890852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dirty="0" smtClean="0">
                <a:solidFill>
                  <a:schemeClr val="tx1"/>
                </a:solidFill>
              </a:rPr>
              <a:t>Predicting Soccer Player Ratings and Potential for Upcoming Season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57200" y="246282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2400" dirty="0" smtClean="0">
                <a:solidFill>
                  <a:schemeClr val="tx1"/>
                </a:solidFill>
              </a:rPr>
              <a:t>Predictive Modeling - Team 8 Sec B12 (Evening </a:t>
            </a:r>
            <a:r>
              <a:rPr lang="en-US" sz="2400" dirty="0">
                <a:solidFill>
                  <a:schemeClr val="tx1"/>
                </a:solidFill>
              </a:rPr>
              <a:t>batch) 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57200" y="4115765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</a:rPr>
              <a:t>Anil Joshi</a:t>
            </a:r>
          </a:p>
          <a:p>
            <a:r>
              <a:rPr lang="en-US" sz="1600" dirty="0" err="1" smtClean="0">
                <a:solidFill>
                  <a:schemeClr val="bg1">
                    <a:lumMod val="50000"/>
                  </a:schemeClr>
                </a:solidFill>
              </a:rPr>
              <a:t>Arkojyoti</a:t>
            </a: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600" dirty="0" err="1" smtClean="0">
                <a:solidFill>
                  <a:schemeClr val="bg1">
                    <a:lumMod val="50000"/>
                  </a:schemeClr>
                </a:solidFill>
              </a:rPr>
              <a:t>Hore</a:t>
            </a:r>
            <a:endParaRPr lang="en-US" sz="1600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</a:rPr>
              <a:t>Parth Shiras</a:t>
            </a:r>
          </a:p>
          <a:p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</a:rPr>
              <a:t>Prashant PS</a:t>
            </a:r>
          </a:p>
          <a:p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</a:rPr>
              <a:t>Surya </a:t>
            </a:r>
            <a:r>
              <a:rPr lang="en-US" sz="1600" dirty="0" err="1" smtClean="0">
                <a:solidFill>
                  <a:schemeClr val="bg1">
                    <a:lumMod val="50000"/>
                  </a:schemeClr>
                </a:solidFill>
              </a:rPr>
              <a:t>Ramaraj</a:t>
            </a:r>
            <a:endParaRPr lang="en-US" sz="1600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1600" dirty="0" err="1" smtClean="0">
                <a:solidFill>
                  <a:schemeClr val="bg1">
                    <a:lumMod val="50000"/>
                  </a:schemeClr>
                </a:solidFill>
              </a:rPr>
              <a:t>Sriraman</a:t>
            </a: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</a:rPr>
              <a:t> Srinivasan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457200" y="579656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</a:rPr>
              <a:t>11/30/2016</a:t>
            </a:r>
            <a:endParaRPr lang="en-US" sz="14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0678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56410" y="275167"/>
            <a:ext cx="7720535" cy="1143000"/>
          </a:xfrm>
        </p:spPr>
        <p:txBody>
          <a:bodyPr>
            <a:noAutofit/>
          </a:bodyPr>
          <a:lstStyle/>
          <a:p>
            <a:r>
              <a:rPr lang="en-US" sz="2400" dirty="0"/>
              <a:t>Soccer Club Manager wants to </a:t>
            </a:r>
            <a:r>
              <a:rPr lang="en-US" sz="2400" dirty="0" smtClean="0"/>
              <a:t>know whether </a:t>
            </a:r>
            <a:r>
              <a:rPr lang="en-US" sz="2400" dirty="0"/>
              <a:t>a player has the potential to grow in the upcoming season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3678" y="169918"/>
            <a:ext cx="1804663" cy="135349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561" y="1766908"/>
            <a:ext cx="927428" cy="69557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394828" y="1816148"/>
            <a:ext cx="49582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  <a:sym typeface="Calibri"/>
              </a:rPr>
              <a:t>Predict - </a:t>
            </a:r>
            <a:r>
              <a:rPr lang="en-US" sz="1400" dirty="0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  <a:sym typeface="Calibri"/>
              </a:rPr>
              <a:t>To identify </a:t>
            </a:r>
            <a:r>
              <a:rPr lang="en-US" sz="1400" dirty="0" smtClean="0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  <a:sym typeface="Calibri"/>
              </a:rPr>
              <a:t>players with high scope </a:t>
            </a:r>
            <a:r>
              <a:rPr lang="en-US" sz="1400" dirty="0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  <a:sym typeface="Calibri"/>
              </a:rPr>
              <a:t>of improvement during the </a:t>
            </a:r>
            <a:r>
              <a:rPr lang="en-US" sz="1400" dirty="0" smtClean="0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  <a:sym typeface="Calibri"/>
              </a:rPr>
              <a:t>season</a:t>
            </a:r>
            <a:endParaRPr lang="en-US" sz="1400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561" y="2622872"/>
            <a:ext cx="806128" cy="806128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394828" y="2674022"/>
            <a:ext cx="46231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  <a:sym typeface="Calibri"/>
              </a:rPr>
              <a:t>Models Used - </a:t>
            </a:r>
            <a:r>
              <a:rPr lang="en-US" sz="1400" dirty="0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  <a:sym typeface="Calibri"/>
              </a:rPr>
              <a:t>Decision Trees, Neural Networks, Discriminant Analysis</a:t>
            </a:r>
            <a:r>
              <a:rPr lang="en-US" sz="1400" dirty="0">
                <a:latin typeface="Arial" charset="0"/>
                <a:ea typeface="Arial" charset="0"/>
                <a:cs typeface="Arial" charset="0"/>
                <a:sym typeface="Calibri"/>
              </a:rPr>
              <a:t>, Logistic Regression, </a:t>
            </a:r>
            <a:r>
              <a:rPr lang="en-US" sz="1400" dirty="0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  <a:sym typeface="Calibri"/>
              </a:rPr>
              <a:t>Ensemble</a:t>
            </a:r>
            <a:endParaRPr lang="en-US" sz="1400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4598" y="3792009"/>
            <a:ext cx="539358" cy="539358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394827" y="3727012"/>
            <a:ext cx="4731331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  <a:sym typeface="Calibri"/>
              </a:rPr>
              <a:t>Metrics for Model Comparison </a:t>
            </a:r>
            <a:r>
              <a:rPr lang="mr-IN" b="1" dirty="0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  <a:sym typeface="Calibri"/>
              </a:rPr>
              <a:t>–</a:t>
            </a:r>
            <a:r>
              <a:rPr lang="en-US" b="1" dirty="0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  <a:sym typeface="Calibri"/>
              </a:rPr>
              <a:t> </a:t>
            </a:r>
            <a:r>
              <a:rPr lang="en-US" sz="1400" dirty="0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  <a:sym typeface="Calibri"/>
              </a:rPr>
              <a:t>Model Accuracy, Cost of Misclassification, Confusion Matrix, ROC, AUC</a:t>
            </a:r>
            <a:endParaRPr lang="en-US" sz="1400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4598" y="5233333"/>
            <a:ext cx="704501" cy="704501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964402" y="4523754"/>
            <a:ext cx="58443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50000"/>
              </a:lnSpc>
              <a:buClr>
                <a:schemeClr val="dk1"/>
              </a:buClr>
              <a:buSzPct val="100000"/>
            </a:pPr>
            <a:r>
              <a:rPr lang="en-US" b="1" dirty="0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  <a:sym typeface="Calibri"/>
              </a:rPr>
              <a:t>Challenges </a:t>
            </a:r>
            <a:r>
              <a:rPr lang="en-US" b="1" dirty="0" smtClean="0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  <a:sym typeface="Calibri"/>
              </a:rPr>
              <a:t>-</a:t>
            </a:r>
            <a:endParaRPr lang="en-US" dirty="0" smtClean="0">
              <a:solidFill>
                <a:schemeClr val="dk1"/>
              </a:solidFill>
              <a:latin typeface="Arial" charset="0"/>
              <a:ea typeface="Arial" charset="0"/>
              <a:cs typeface="Arial" charset="0"/>
              <a:sym typeface="Calibri"/>
            </a:endParaRPr>
          </a:p>
          <a:p>
            <a:pPr marL="742950" lvl="1" indent="-285750">
              <a:lnSpc>
                <a:spcPct val="150000"/>
              </a:lnSpc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400" dirty="0" smtClean="0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  <a:sym typeface="Calibri"/>
              </a:rPr>
              <a:t>Dilemma </a:t>
            </a:r>
            <a:r>
              <a:rPr lang="en-US" sz="1400" dirty="0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  <a:sym typeface="Calibri"/>
              </a:rPr>
              <a:t>on whether to include or exclude outliers from data</a:t>
            </a:r>
          </a:p>
          <a:p>
            <a:pPr marL="742950" lvl="1" indent="-285750">
              <a:lnSpc>
                <a:spcPct val="150000"/>
              </a:lnSpc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400" dirty="0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  <a:sym typeface="Calibri"/>
              </a:rPr>
              <a:t>Non-availability of actual player positions in the data</a:t>
            </a:r>
          </a:p>
          <a:p>
            <a:pPr marL="742950" lvl="1" indent="-285750">
              <a:lnSpc>
                <a:spcPct val="150000"/>
              </a:lnSpc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400" dirty="0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  <a:sym typeface="Calibri"/>
              </a:rPr>
              <a:t>Handling two distinct clusters</a:t>
            </a:r>
          </a:p>
          <a:p>
            <a:pPr marL="742950" lvl="1" indent="-285750">
              <a:lnSpc>
                <a:spcPct val="150000"/>
              </a:lnSpc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400" dirty="0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  <a:sym typeface="Calibri"/>
              </a:rPr>
              <a:t>Determining high potential threshold  </a:t>
            </a:r>
          </a:p>
          <a:p>
            <a:pPr marL="742950" lvl="1" indent="-285750">
              <a:lnSpc>
                <a:spcPct val="150000"/>
              </a:lnSpc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400" dirty="0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  <a:sym typeface="Calibri"/>
              </a:rPr>
              <a:t>Quantifying the costs associated with misclassification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19" name="Shape 94"/>
          <p:cNvGrpSpPr/>
          <p:nvPr/>
        </p:nvGrpSpPr>
        <p:grpSpPr>
          <a:xfrm>
            <a:off x="6482347" y="1694300"/>
            <a:ext cx="2632019" cy="5120749"/>
            <a:chOff x="456510" y="0"/>
            <a:chExt cx="2250639" cy="5120749"/>
          </a:xfrm>
        </p:grpSpPr>
        <p:sp>
          <p:nvSpPr>
            <p:cNvPr id="21" name="Shape 96"/>
            <p:cNvSpPr/>
            <p:nvPr/>
          </p:nvSpPr>
          <p:spPr>
            <a:xfrm>
              <a:off x="2188334" y="3965388"/>
              <a:ext cx="91439" cy="18213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0000" y="0"/>
                  </a:moveTo>
                  <a:lnTo>
                    <a:pt x="60000" y="120000"/>
                  </a:lnTo>
                </a:path>
              </a:pathLst>
            </a:custGeom>
            <a:noFill/>
            <a:ln w="12700" cap="flat" cmpd="sng">
              <a:solidFill>
                <a:srgbClr val="3D4B5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2" name="Shape 97"/>
            <p:cNvSpPr/>
            <p:nvPr/>
          </p:nvSpPr>
          <p:spPr>
            <a:xfrm>
              <a:off x="2188334" y="3400407"/>
              <a:ext cx="91439" cy="18213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0000" y="0"/>
                  </a:moveTo>
                  <a:lnTo>
                    <a:pt x="60000" y="120000"/>
                  </a:lnTo>
                </a:path>
              </a:pathLst>
            </a:custGeom>
            <a:noFill/>
            <a:ln w="12700" cap="flat" cmpd="sng">
              <a:solidFill>
                <a:srgbClr val="3D4B5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3" name="Shape 98"/>
            <p:cNvSpPr/>
            <p:nvPr/>
          </p:nvSpPr>
          <p:spPr>
            <a:xfrm>
              <a:off x="2188334" y="2835426"/>
              <a:ext cx="91439" cy="18213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0000" y="0"/>
                  </a:moveTo>
                  <a:lnTo>
                    <a:pt x="60000" y="120000"/>
                  </a:lnTo>
                </a:path>
              </a:pathLst>
            </a:custGeom>
            <a:noFill/>
            <a:ln w="12700" cap="flat" cmpd="sng">
              <a:solidFill>
                <a:srgbClr val="3D4B5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4" name="Shape 99"/>
            <p:cNvSpPr/>
            <p:nvPr/>
          </p:nvSpPr>
          <p:spPr>
            <a:xfrm>
              <a:off x="2188334" y="2189436"/>
              <a:ext cx="91439" cy="18213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0000" y="0"/>
                  </a:moveTo>
                  <a:lnTo>
                    <a:pt x="60000" y="120000"/>
                  </a:lnTo>
                </a:path>
              </a:pathLst>
            </a:custGeom>
            <a:noFill/>
            <a:ln w="12700" cap="flat" cmpd="sng">
              <a:solidFill>
                <a:srgbClr val="3D4B5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6" name="Shape 101"/>
            <p:cNvSpPr/>
            <p:nvPr/>
          </p:nvSpPr>
          <p:spPr>
            <a:xfrm>
              <a:off x="2178005" y="1049066"/>
              <a:ext cx="91439" cy="18213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0000" y="0"/>
                  </a:moveTo>
                  <a:lnTo>
                    <a:pt x="60000" y="60000"/>
                  </a:lnTo>
                  <a:lnTo>
                    <a:pt x="61182" y="60000"/>
                  </a:lnTo>
                  <a:lnTo>
                    <a:pt x="61182" y="120000"/>
                  </a:lnTo>
                </a:path>
              </a:pathLst>
            </a:custGeom>
            <a:noFill/>
            <a:ln w="12700" cap="flat" cmpd="sng">
              <a:solidFill>
                <a:srgbClr val="3D4B5F"/>
              </a:solidFill>
              <a:prstDash val="solid"/>
              <a:miter/>
              <a:headEnd type="none" w="med" len="med"/>
              <a:tailEnd type="none" w="med" len="med"/>
            </a:ln>
          </p:spPr>
        </p:sp>
        <p:sp>
          <p:nvSpPr>
            <p:cNvPr id="27" name="Shape 102"/>
            <p:cNvSpPr/>
            <p:nvPr/>
          </p:nvSpPr>
          <p:spPr>
            <a:xfrm>
              <a:off x="1649032" y="433647"/>
              <a:ext cx="574693" cy="18176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0" y="59879"/>
                  </a:lnTo>
                  <a:lnTo>
                    <a:pt x="120000" y="59879"/>
                  </a:lnTo>
                  <a:lnTo>
                    <a:pt x="120000" y="119999"/>
                  </a:lnTo>
                </a:path>
              </a:pathLst>
            </a:custGeom>
            <a:noFill/>
            <a:ln w="12700" cap="flat" cmpd="sng">
              <a:solidFill>
                <a:srgbClr val="354254"/>
              </a:solidFill>
              <a:prstDash val="solid"/>
              <a:miter/>
              <a:headEnd type="none" w="med" len="med"/>
              <a:tailEnd type="none" w="med" len="med"/>
            </a:ln>
          </p:spPr>
        </p:sp>
        <p:sp>
          <p:nvSpPr>
            <p:cNvPr id="29" name="Shape 104"/>
            <p:cNvSpPr/>
            <p:nvPr/>
          </p:nvSpPr>
          <p:spPr>
            <a:xfrm>
              <a:off x="904746" y="2889025"/>
              <a:ext cx="91439" cy="19145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0000" y="0"/>
                  </a:moveTo>
                  <a:lnTo>
                    <a:pt x="60000" y="120000"/>
                  </a:lnTo>
                </a:path>
              </a:pathLst>
            </a:custGeom>
            <a:noFill/>
            <a:ln w="12700" cap="flat" cmpd="sng">
              <a:solidFill>
                <a:srgbClr val="3D4B5F"/>
              </a:solidFill>
              <a:prstDash val="solid"/>
              <a:miter/>
              <a:headEnd type="none" w="med" len="med"/>
              <a:tailEnd type="none" w="med" len="med"/>
            </a:ln>
          </p:spPr>
        </p:sp>
        <p:sp>
          <p:nvSpPr>
            <p:cNvPr id="30" name="Shape 105"/>
            <p:cNvSpPr/>
            <p:nvPr/>
          </p:nvSpPr>
          <p:spPr>
            <a:xfrm>
              <a:off x="904746" y="2280630"/>
              <a:ext cx="91439" cy="17474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0000" y="0"/>
                  </a:moveTo>
                  <a:lnTo>
                    <a:pt x="60000" y="120000"/>
                  </a:lnTo>
                </a:path>
              </a:pathLst>
            </a:custGeom>
            <a:noFill/>
            <a:ln w="12700" cap="flat" cmpd="sng">
              <a:solidFill>
                <a:srgbClr val="3D4B5F"/>
              </a:solidFill>
              <a:prstDash val="solid"/>
              <a:miter/>
              <a:headEnd type="none" w="med" len="med"/>
              <a:tailEnd type="none" w="med" len="med"/>
            </a:ln>
          </p:spPr>
        </p:sp>
        <p:sp>
          <p:nvSpPr>
            <p:cNvPr id="32" name="Shape 107"/>
            <p:cNvSpPr/>
            <p:nvPr/>
          </p:nvSpPr>
          <p:spPr>
            <a:xfrm>
              <a:off x="894417" y="1049066"/>
              <a:ext cx="91439" cy="18213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0000" y="0"/>
                  </a:moveTo>
                  <a:lnTo>
                    <a:pt x="60000" y="120000"/>
                  </a:lnTo>
                </a:path>
              </a:pathLst>
            </a:custGeom>
            <a:noFill/>
            <a:ln w="12700" cap="flat" cmpd="sng">
              <a:solidFill>
                <a:srgbClr val="3D4B5F"/>
              </a:solidFill>
              <a:prstDash val="solid"/>
              <a:miter/>
              <a:headEnd type="none" w="med" len="med"/>
              <a:tailEnd type="none" w="med" len="med"/>
            </a:ln>
          </p:spPr>
        </p:sp>
        <p:sp>
          <p:nvSpPr>
            <p:cNvPr id="33" name="Shape 108"/>
            <p:cNvSpPr/>
            <p:nvPr/>
          </p:nvSpPr>
          <p:spPr>
            <a:xfrm>
              <a:off x="940137" y="433647"/>
              <a:ext cx="708893" cy="18176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lnTo>
                    <a:pt x="120000" y="59879"/>
                  </a:lnTo>
                  <a:lnTo>
                    <a:pt x="0" y="59879"/>
                  </a:lnTo>
                  <a:lnTo>
                    <a:pt x="0" y="119999"/>
                  </a:lnTo>
                </a:path>
              </a:pathLst>
            </a:custGeom>
            <a:noFill/>
            <a:ln w="12700" cap="flat" cmpd="sng">
              <a:solidFill>
                <a:srgbClr val="354254"/>
              </a:solidFill>
              <a:prstDash val="solid"/>
              <a:miter/>
              <a:headEnd type="none" w="med" len="med"/>
              <a:tailEnd type="none" w="med" len="med"/>
            </a:ln>
          </p:spPr>
        </p:sp>
        <p:sp>
          <p:nvSpPr>
            <p:cNvPr id="34" name="Shape 109"/>
            <p:cNvSpPr/>
            <p:nvPr/>
          </p:nvSpPr>
          <p:spPr>
            <a:xfrm>
              <a:off x="1051120" y="0"/>
              <a:ext cx="1195820" cy="433648"/>
            </a:xfrm>
            <a:prstGeom prst="rect">
              <a:avLst/>
            </a:prstGeom>
            <a:solidFill>
              <a:srgbClr val="92D050"/>
            </a:solidFill>
            <a:ln w="28575" cap="flat" cmpd="sng">
              <a:solidFill>
                <a:schemeClr val="lt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" name="Shape 110"/>
            <p:cNvSpPr txBox="1"/>
            <p:nvPr/>
          </p:nvSpPr>
          <p:spPr>
            <a:xfrm>
              <a:off x="971481" y="0"/>
              <a:ext cx="1362816" cy="433648"/>
            </a:xfrm>
            <a:prstGeom prst="rect">
              <a:avLst/>
            </a:prstGeom>
            <a:solidFill>
              <a:srgbClr val="002868"/>
            </a:solidFill>
            <a:ln>
              <a:noFill/>
            </a:ln>
          </p:spPr>
          <p:txBody>
            <a:bodyPr lIns="6350" tIns="6350" rIns="6350" bIns="63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lang="en-US" sz="1000" b="1" i="1">
                  <a:solidFill>
                    <a:schemeClr val="bg1"/>
                  </a:solidFill>
                  <a:latin typeface="Arial"/>
                  <a:ea typeface="Arial"/>
                  <a:cs typeface="Arial"/>
                  <a:sym typeface="Arial"/>
                </a:rPr>
                <a:t>Potential Classification</a:t>
              </a:r>
            </a:p>
          </p:txBody>
        </p:sp>
        <p:sp>
          <p:nvSpPr>
            <p:cNvPr id="36" name="Shape 111"/>
            <p:cNvSpPr/>
            <p:nvPr/>
          </p:nvSpPr>
          <p:spPr>
            <a:xfrm>
              <a:off x="456510" y="615418"/>
              <a:ext cx="967253" cy="433648"/>
            </a:xfrm>
            <a:prstGeom prst="rect">
              <a:avLst/>
            </a:prstGeom>
            <a:solidFill>
              <a:srgbClr val="92D050"/>
            </a:solidFill>
            <a:ln w="28575" cap="flat" cmpd="sng">
              <a:solidFill>
                <a:schemeClr val="lt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" name="Shape 112"/>
            <p:cNvSpPr txBox="1"/>
            <p:nvPr/>
          </p:nvSpPr>
          <p:spPr>
            <a:xfrm>
              <a:off x="456510" y="615418"/>
              <a:ext cx="967253" cy="433648"/>
            </a:xfrm>
            <a:prstGeom prst="rect">
              <a:avLst/>
            </a:prstGeom>
            <a:solidFill>
              <a:srgbClr val="002868"/>
            </a:solidFill>
            <a:ln>
              <a:noFill/>
            </a:ln>
          </p:spPr>
          <p:txBody>
            <a:bodyPr lIns="6350" tIns="6350" rIns="6350" bIns="63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lang="en-US" sz="1000" b="1" i="1" dirty="0">
                  <a:solidFill>
                    <a:schemeClr val="bg1"/>
                  </a:solidFill>
                  <a:latin typeface="Arial"/>
                  <a:ea typeface="Arial"/>
                  <a:cs typeface="Arial"/>
                  <a:sym typeface="Arial"/>
                </a:rPr>
                <a:t>Goal Keepers</a:t>
              </a:r>
            </a:p>
            <a:p>
              <a:pPr marL="0" marR="0" lvl="0" indent="0" algn="ctr" rtl="0">
                <a:lnSpc>
                  <a:spcPct val="90000"/>
                </a:lnSpc>
                <a:spcBef>
                  <a:spcPts val="35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lang="en-US" sz="1000" b="1" i="1" dirty="0">
                  <a:solidFill>
                    <a:schemeClr val="bg1"/>
                  </a:solidFill>
                  <a:latin typeface="Arial"/>
                  <a:ea typeface="Arial"/>
                  <a:cs typeface="Arial"/>
                  <a:sym typeface="Arial"/>
                </a:rPr>
                <a:t>Cluster</a:t>
              </a:r>
            </a:p>
          </p:txBody>
        </p:sp>
        <p:sp>
          <p:nvSpPr>
            <p:cNvPr id="38" name="Shape 113"/>
            <p:cNvSpPr/>
            <p:nvPr/>
          </p:nvSpPr>
          <p:spPr>
            <a:xfrm>
              <a:off x="506489" y="1231200"/>
              <a:ext cx="867297" cy="433648"/>
            </a:xfrm>
            <a:prstGeom prst="rect">
              <a:avLst/>
            </a:prstGeom>
            <a:solidFill>
              <a:srgbClr val="92D050"/>
            </a:solidFill>
            <a:ln w="28575" cap="flat" cmpd="sng">
              <a:solidFill>
                <a:schemeClr val="lt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9" name="Shape 114"/>
            <p:cNvSpPr txBox="1"/>
            <p:nvPr/>
          </p:nvSpPr>
          <p:spPr>
            <a:xfrm>
              <a:off x="506489" y="1231200"/>
              <a:ext cx="867297" cy="433648"/>
            </a:xfrm>
            <a:prstGeom prst="rect">
              <a:avLst/>
            </a:prstGeom>
            <a:solidFill>
              <a:srgbClr val="002868"/>
            </a:solidFill>
            <a:ln>
              <a:noFill/>
            </a:ln>
          </p:spPr>
          <p:txBody>
            <a:bodyPr lIns="6350" tIns="6350" rIns="6350" bIns="63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lang="en-US" sz="1000" b="1" i="1">
                  <a:solidFill>
                    <a:schemeClr val="bg1"/>
                  </a:solidFill>
                  <a:latin typeface="Arial"/>
                  <a:ea typeface="Arial"/>
                  <a:cs typeface="Arial"/>
                  <a:sym typeface="Arial"/>
                </a:rPr>
                <a:t>Potential Calculation</a:t>
              </a:r>
            </a:p>
          </p:txBody>
        </p:sp>
        <p:sp>
          <p:nvSpPr>
            <p:cNvPr id="40" name="Shape 115"/>
            <p:cNvSpPr/>
            <p:nvPr/>
          </p:nvSpPr>
          <p:spPr>
            <a:xfrm>
              <a:off x="516818" y="1846981"/>
              <a:ext cx="867297" cy="433648"/>
            </a:xfrm>
            <a:prstGeom prst="rect">
              <a:avLst/>
            </a:prstGeom>
            <a:solidFill>
              <a:srgbClr val="92D050"/>
            </a:solidFill>
            <a:ln w="28575" cap="flat" cmpd="sng">
              <a:solidFill>
                <a:schemeClr val="lt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1" name="Shape 116"/>
            <p:cNvSpPr txBox="1"/>
            <p:nvPr/>
          </p:nvSpPr>
          <p:spPr>
            <a:xfrm>
              <a:off x="516818" y="1846981"/>
              <a:ext cx="867297" cy="433648"/>
            </a:xfrm>
            <a:prstGeom prst="rect">
              <a:avLst/>
            </a:prstGeom>
            <a:solidFill>
              <a:srgbClr val="002868"/>
            </a:solidFill>
            <a:ln>
              <a:noFill/>
            </a:ln>
          </p:spPr>
          <p:txBody>
            <a:bodyPr lIns="6350" tIns="6350" rIns="6350" bIns="63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lang="en-US" sz="1000" b="1" i="1">
                  <a:solidFill>
                    <a:schemeClr val="bg1"/>
                  </a:solidFill>
                  <a:latin typeface="Arial"/>
                  <a:ea typeface="Arial"/>
                  <a:cs typeface="Arial"/>
                  <a:sym typeface="Arial"/>
                </a:rPr>
                <a:t>Data </a:t>
              </a:r>
              <a:br>
                <a:rPr lang="en-US" sz="1000" b="1" i="1">
                  <a:solidFill>
                    <a:schemeClr val="bg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-US" sz="1000" b="1" i="1">
                  <a:solidFill>
                    <a:schemeClr val="bg1"/>
                  </a:solidFill>
                  <a:latin typeface="Arial"/>
                  <a:ea typeface="Arial"/>
                  <a:cs typeface="Arial"/>
                  <a:sym typeface="Arial"/>
                </a:rPr>
                <a:t>Partition</a:t>
              </a:r>
            </a:p>
          </p:txBody>
        </p:sp>
        <p:sp>
          <p:nvSpPr>
            <p:cNvPr id="42" name="Shape 117"/>
            <p:cNvSpPr/>
            <p:nvPr/>
          </p:nvSpPr>
          <p:spPr>
            <a:xfrm>
              <a:off x="516818" y="2455376"/>
              <a:ext cx="867297" cy="433648"/>
            </a:xfrm>
            <a:prstGeom prst="rect">
              <a:avLst/>
            </a:prstGeom>
            <a:solidFill>
              <a:srgbClr val="92D050"/>
            </a:solidFill>
            <a:ln w="28575" cap="flat" cmpd="sng">
              <a:solidFill>
                <a:schemeClr val="lt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3" name="Shape 118"/>
            <p:cNvSpPr txBox="1"/>
            <p:nvPr/>
          </p:nvSpPr>
          <p:spPr>
            <a:xfrm>
              <a:off x="516818" y="2455376"/>
              <a:ext cx="867297" cy="433648"/>
            </a:xfrm>
            <a:prstGeom prst="rect">
              <a:avLst/>
            </a:prstGeom>
            <a:solidFill>
              <a:srgbClr val="002868"/>
            </a:solidFill>
            <a:ln>
              <a:noFill/>
            </a:ln>
          </p:spPr>
          <p:txBody>
            <a:bodyPr lIns="6350" tIns="6350" rIns="6350" bIns="63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lang="en-US" sz="1000" b="1" i="1">
                  <a:solidFill>
                    <a:schemeClr val="bg1"/>
                  </a:solidFill>
                  <a:latin typeface="Arial"/>
                  <a:ea typeface="Arial"/>
                  <a:cs typeface="Arial"/>
                  <a:sym typeface="Arial"/>
                </a:rPr>
                <a:t>Modeling</a:t>
              </a:r>
            </a:p>
          </p:txBody>
        </p:sp>
        <p:sp>
          <p:nvSpPr>
            <p:cNvPr id="44" name="Shape 119"/>
            <p:cNvSpPr/>
            <p:nvPr/>
          </p:nvSpPr>
          <p:spPr>
            <a:xfrm>
              <a:off x="516818" y="3080486"/>
              <a:ext cx="867297" cy="433648"/>
            </a:xfrm>
            <a:prstGeom prst="rect">
              <a:avLst/>
            </a:prstGeom>
            <a:solidFill>
              <a:srgbClr val="92D050"/>
            </a:solidFill>
            <a:ln w="28575" cap="flat" cmpd="sng">
              <a:solidFill>
                <a:schemeClr val="lt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5" name="Shape 120"/>
            <p:cNvSpPr txBox="1"/>
            <p:nvPr/>
          </p:nvSpPr>
          <p:spPr>
            <a:xfrm>
              <a:off x="516818" y="3080486"/>
              <a:ext cx="867297" cy="433648"/>
            </a:xfrm>
            <a:prstGeom prst="rect">
              <a:avLst/>
            </a:prstGeom>
            <a:solidFill>
              <a:srgbClr val="002868"/>
            </a:solidFill>
            <a:ln>
              <a:noFill/>
            </a:ln>
          </p:spPr>
          <p:txBody>
            <a:bodyPr lIns="6350" tIns="6350" rIns="6350" bIns="63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lang="en-US" sz="1000" b="1" i="1">
                  <a:solidFill>
                    <a:schemeClr val="bg1"/>
                  </a:solidFill>
                  <a:latin typeface="Arial"/>
                  <a:ea typeface="Arial"/>
                  <a:cs typeface="Arial"/>
                  <a:sym typeface="Arial"/>
                </a:rPr>
                <a:t>Error Computation</a:t>
              </a:r>
            </a:p>
          </p:txBody>
        </p:sp>
        <p:sp>
          <p:nvSpPr>
            <p:cNvPr id="47" name="Shape 122"/>
            <p:cNvSpPr txBox="1"/>
            <p:nvPr/>
          </p:nvSpPr>
          <p:spPr>
            <a:xfrm>
              <a:off x="545404" y="3696267"/>
              <a:ext cx="867297" cy="433648"/>
            </a:xfrm>
            <a:prstGeom prst="rect">
              <a:avLst/>
            </a:prstGeom>
            <a:solidFill>
              <a:srgbClr val="002868"/>
            </a:solidFill>
            <a:ln>
              <a:noFill/>
            </a:ln>
          </p:spPr>
          <p:txBody>
            <a:bodyPr lIns="6350" tIns="6350" rIns="6350" bIns="63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lang="en-US" sz="1000" b="1" i="1">
                  <a:solidFill>
                    <a:schemeClr val="bg1"/>
                  </a:solidFill>
                  <a:latin typeface="Arial"/>
                  <a:ea typeface="Arial"/>
                  <a:cs typeface="Arial"/>
                  <a:sym typeface="Arial"/>
                </a:rPr>
                <a:t>Model Selection</a:t>
              </a:r>
            </a:p>
          </p:txBody>
        </p:sp>
        <p:sp>
          <p:nvSpPr>
            <p:cNvPr id="49" name="Shape 124"/>
            <p:cNvSpPr txBox="1"/>
            <p:nvPr/>
          </p:nvSpPr>
          <p:spPr>
            <a:xfrm>
              <a:off x="1765171" y="615418"/>
              <a:ext cx="931117" cy="433648"/>
            </a:xfrm>
            <a:prstGeom prst="rect">
              <a:avLst/>
            </a:prstGeom>
            <a:solidFill>
              <a:srgbClr val="002868"/>
            </a:solidFill>
            <a:ln>
              <a:noFill/>
            </a:ln>
          </p:spPr>
          <p:txBody>
            <a:bodyPr lIns="6350" tIns="6350" rIns="6350" bIns="63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lang="en-US" sz="1000" b="1" i="1">
                  <a:solidFill>
                    <a:schemeClr val="bg1"/>
                  </a:solidFill>
                  <a:latin typeface="Arial"/>
                  <a:ea typeface="Arial"/>
                  <a:cs typeface="Arial"/>
                  <a:sym typeface="Arial"/>
                </a:rPr>
                <a:t>Field Players</a:t>
              </a:r>
            </a:p>
            <a:p>
              <a:pPr marL="0" marR="0" lvl="0" indent="0" algn="ctr" rtl="0">
                <a:lnSpc>
                  <a:spcPct val="90000"/>
                </a:lnSpc>
                <a:spcBef>
                  <a:spcPts val="35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lang="en-US" sz="1000" b="1" i="1" dirty="0">
                  <a:solidFill>
                    <a:schemeClr val="bg1"/>
                  </a:solidFill>
                  <a:latin typeface="Arial"/>
                  <a:ea typeface="Arial"/>
                  <a:cs typeface="Arial"/>
                  <a:sym typeface="Arial"/>
                </a:rPr>
                <a:t>Cluster</a:t>
              </a:r>
            </a:p>
          </p:txBody>
        </p:sp>
        <p:sp>
          <p:nvSpPr>
            <p:cNvPr id="51" name="Shape 126"/>
            <p:cNvSpPr txBox="1"/>
            <p:nvPr/>
          </p:nvSpPr>
          <p:spPr>
            <a:xfrm>
              <a:off x="1790977" y="1180398"/>
              <a:ext cx="867297" cy="433648"/>
            </a:xfrm>
            <a:prstGeom prst="rect">
              <a:avLst/>
            </a:prstGeom>
            <a:solidFill>
              <a:srgbClr val="002868"/>
            </a:solidFill>
            <a:ln>
              <a:noFill/>
            </a:ln>
          </p:spPr>
          <p:txBody>
            <a:bodyPr lIns="6350" tIns="6350" rIns="6350" bIns="63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lang="en-US" sz="1000" b="1" i="1">
                  <a:solidFill>
                    <a:schemeClr val="bg1"/>
                  </a:solidFill>
                  <a:latin typeface="Arial"/>
                  <a:ea typeface="Arial"/>
                  <a:cs typeface="Arial"/>
                  <a:sym typeface="Arial"/>
                </a:rPr>
                <a:t>Potential </a:t>
              </a:r>
              <a:r>
                <a:rPr lang="en-US" sz="1000" b="1" i="1" smtClean="0">
                  <a:solidFill>
                    <a:schemeClr val="bg1"/>
                  </a:solidFill>
                  <a:latin typeface="Arial"/>
                  <a:ea typeface="Arial"/>
                  <a:cs typeface="Arial"/>
                  <a:sym typeface="Arial"/>
                </a:rPr>
                <a:t>Calculation</a:t>
              </a:r>
              <a:endParaRPr lang="en-US" sz="1000" b="1" i="1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Shape 128"/>
            <p:cNvSpPr txBox="1"/>
            <p:nvPr/>
          </p:nvSpPr>
          <p:spPr>
            <a:xfrm>
              <a:off x="1790977" y="1764254"/>
              <a:ext cx="867297" cy="433648"/>
            </a:xfrm>
            <a:prstGeom prst="rect">
              <a:avLst/>
            </a:prstGeom>
            <a:solidFill>
              <a:srgbClr val="002868"/>
            </a:solidFill>
            <a:ln>
              <a:noFill/>
            </a:ln>
          </p:spPr>
          <p:txBody>
            <a:bodyPr lIns="6350" tIns="6350" rIns="6350" bIns="63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lang="en-US" sz="1000" b="1" i="1">
                  <a:solidFill>
                    <a:schemeClr val="bg1"/>
                  </a:solidFill>
                  <a:latin typeface="Arial"/>
                  <a:ea typeface="Arial"/>
                  <a:cs typeface="Arial"/>
                  <a:sym typeface="Arial"/>
                </a:rPr>
                <a:t>Attributes Classification</a:t>
              </a:r>
            </a:p>
          </p:txBody>
        </p:sp>
        <p:sp>
          <p:nvSpPr>
            <p:cNvPr id="55" name="Shape 130"/>
            <p:cNvSpPr txBox="1"/>
            <p:nvPr/>
          </p:nvSpPr>
          <p:spPr>
            <a:xfrm>
              <a:off x="1790977" y="2371568"/>
              <a:ext cx="916172" cy="489254"/>
            </a:xfrm>
            <a:prstGeom prst="rect">
              <a:avLst/>
            </a:prstGeom>
            <a:solidFill>
              <a:srgbClr val="002868"/>
            </a:solidFill>
            <a:ln>
              <a:noFill/>
            </a:ln>
          </p:spPr>
          <p:txBody>
            <a:bodyPr lIns="6350" tIns="6350" rIns="6350" bIns="63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lang="en-US" sz="1000" b="1" i="1">
                  <a:solidFill>
                    <a:schemeClr val="bg1"/>
                  </a:solidFill>
                  <a:latin typeface="Arial"/>
                  <a:ea typeface="Arial"/>
                  <a:cs typeface="Arial"/>
                  <a:sym typeface="Arial"/>
                </a:rPr>
                <a:t>Dimensionality Reduction</a:t>
              </a:r>
            </a:p>
          </p:txBody>
        </p:sp>
        <p:sp>
          <p:nvSpPr>
            <p:cNvPr id="57" name="Shape 132"/>
            <p:cNvSpPr txBox="1"/>
            <p:nvPr/>
          </p:nvSpPr>
          <p:spPr>
            <a:xfrm>
              <a:off x="1800406" y="2992157"/>
              <a:ext cx="867297" cy="433648"/>
            </a:xfrm>
            <a:prstGeom prst="rect">
              <a:avLst/>
            </a:prstGeom>
            <a:solidFill>
              <a:srgbClr val="002868"/>
            </a:solidFill>
            <a:ln>
              <a:noFill/>
            </a:ln>
          </p:spPr>
          <p:txBody>
            <a:bodyPr lIns="6350" tIns="6350" rIns="6350" bIns="63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lang="en-US" sz="1000" b="1" i="1">
                  <a:solidFill>
                    <a:schemeClr val="bg1"/>
                  </a:solidFill>
                  <a:latin typeface="Arial"/>
                  <a:ea typeface="Arial"/>
                  <a:cs typeface="Arial"/>
                  <a:sym typeface="Arial"/>
                </a:rPr>
                <a:t>Data </a:t>
              </a:r>
              <a:br>
                <a:rPr lang="en-US" sz="1000" b="1" i="1">
                  <a:solidFill>
                    <a:schemeClr val="bg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-US" sz="1000" b="1" i="1">
                  <a:solidFill>
                    <a:schemeClr val="bg1"/>
                  </a:solidFill>
                  <a:latin typeface="Arial"/>
                  <a:ea typeface="Arial"/>
                  <a:cs typeface="Arial"/>
                  <a:sym typeface="Arial"/>
                </a:rPr>
                <a:t>Partition</a:t>
              </a:r>
            </a:p>
          </p:txBody>
        </p:sp>
        <p:sp>
          <p:nvSpPr>
            <p:cNvPr id="59" name="Shape 134"/>
            <p:cNvSpPr txBox="1"/>
            <p:nvPr/>
          </p:nvSpPr>
          <p:spPr>
            <a:xfrm>
              <a:off x="1800406" y="3582539"/>
              <a:ext cx="867297" cy="433648"/>
            </a:xfrm>
            <a:prstGeom prst="rect">
              <a:avLst/>
            </a:prstGeom>
            <a:solidFill>
              <a:srgbClr val="002868"/>
            </a:solidFill>
            <a:ln>
              <a:noFill/>
            </a:ln>
          </p:spPr>
          <p:txBody>
            <a:bodyPr lIns="6350" tIns="6350" rIns="6350" bIns="63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lang="en-US" sz="1000" b="1" i="1">
                  <a:solidFill>
                    <a:schemeClr val="bg1"/>
                  </a:solidFill>
                  <a:latin typeface="Arial"/>
                  <a:ea typeface="Arial"/>
                  <a:cs typeface="Arial"/>
                  <a:sym typeface="Arial"/>
                </a:rPr>
                <a:t>Modeling</a:t>
              </a:r>
            </a:p>
          </p:txBody>
        </p:sp>
        <p:sp>
          <p:nvSpPr>
            <p:cNvPr id="61" name="Shape 136"/>
            <p:cNvSpPr txBox="1"/>
            <p:nvPr/>
          </p:nvSpPr>
          <p:spPr>
            <a:xfrm>
              <a:off x="1800406" y="4130586"/>
              <a:ext cx="867297" cy="433648"/>
            </a:xfrm>
            <a:prstGeom prst="rect">
              <a:avLst/>
            </a:prstGeom>
            <a:solidFill>
              <a:srgbClr val="002868"/>
            </a:solidFill>
            <a:ln>
              <a:noFill/>
            </a:ln>
          </p:spPr>
          <p:txBody>
            <a:bodyPr lIns="6350" tIns="6350" rIns="6350" bIns="63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lang="en-US" sz="1000" b="1" i="1">
                  <a:solidFill>
                    <a:schemeClr val="bg1"/>
                  </a:solidFill>
                  <a:latin typeface="Arial"/>
                  <a:ea typeface="Arial"/>
                  <a:cs typeface="Arial"/>
                  <a:sym typeface="Arial"/>
                </a:rPr>
                <a:t>Error Computation</a:t>
              </a:r>
            </a:p>
          </p:txBody>
        </p:sp>
        <p:sp>
          <p:nvSpPr>
            <p:cNvPr id="63" name="Shape 138"/>
            <p:cNvSpPr txBox="1"/>
            <p:nvPr/>
          </p:nvSpPr>
          <p:spPr>
            <a:xfrm>
              <a:off x="1836232" y="4687101"/>
              <a:ext cx="867297" cy="433648"/>
            </a:xfrm>
            <a:prstGeom prst="rect">
              <a:avLst/>
            </a:prstGeom>
            <a:solidFill>
              <a:srgbClr val="002868"/>
            </a:solidFill>
            <a:ln>
              <a:noFill/>
            </a:ln>
          </p:spPr>
          <p:txBody>
            <a:bodyPr lIns="6350" tIns="6350" rIns="6350" bIns="63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lang="en-US" sz="1000" b="1" i="1">
                  <a:solidFill>
                    <a:schemeClr val="bg1"/>
                  </a:solidFill>
                  <a:latin typeface="Arial"/>
                  <a:ea typeface="Arial"/>
                  <a:cs typeface="Arial"/>
                  <a:sym typeface="Arial"/>
                </a:rPr>
                <a:t>Model Selection</a:t>
              </a:r>
            </a:p>
          </p:txBody>
        </p:sp>
      </p:grpSp>
      <p:sp>
        <p:nvSpPr>
          <p:cNvPr id="64" name="TextBox 63"/>
          <p:cNvSpPr txBox="1"/>
          <p:nvPr/>
        </p:nvSpPr>
        <p:spPr>
          <a:xfrm>
            <a:off x="6891867" y="344593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65" name="Shape 107"/>
          <p:cNvSpPr/>
          <p:nvPr/>
        </p:nvSpPr>
        <p:spPr>
          <a:xfrm>
            <a:off x="6982872" y="3361634"/>
            <a:ext cx="106934" cy="182131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000" y="0"/>
                </a:moveTo>
                <a:lnTo>
                  <a:pt x="60000" y="120000"/>
                </a:lnTo>
              </a:path>
            </a:pathLst>
          </a:custGeom>
          <a:noFill/>
          <a:ln w="12700" cap="flat" cmpd="sng">
            <a:solidFill>
              <a:srgbClr val="3D4B5F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lstStyle/>
          <a:p>
            <a:endParaRPr lang="en-US" dirty="0"/>
          </a:p>
        </p:txBody>
      </p:sp>
      <p:sp>
        <p:nvSpPr>
          <p:cNvPr id="66" name="Shape 107"/>
          <p:cNvSpPr/>
          <p:nvPr/>
        </p:nvSpPr>
        <p:spPr>
          <a:xfrm>
            <a:off x="8481474" y="3302363"/>
            <a:ext cx="106934" cy="182131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000" y="0"/>
                </a:moveTo>
                <a:lnTo>
                  <a:pt x="60000" y="120000"/>
                </a:lnTo>
              </a:path>
            </a:pathLst>
          </a:custGeom>
          <a:noFill/>
          <a:ln w="12700" cap="flat" cmpd="sng">
            <a:solidFill>
              <a:srgbClr val="3D4B5F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lstStyle/>
          <a:p>
            <a:endParaRPr lang="en-US" dirty="0"/>
          </a:p>
        </p:txBody>
      </p:sp>
      <p:sp>
        <p:nvSpPr>
          <p:cNvPr id="67" name="Shape 107"/>
          <p:cNvSpPr/>
          <p:nvPr/>
        </p:nvSpPr>
        <p:spPr>
          <a:xfrm>
            <a:off x="6995516" y="5203043"/>
            <a:ext cx="106934" cy="182131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000" y="0"/>
                </a:moveTo>
                <a:lnTo>
                  <a:pt x="60000" y="120000"/>
                </a:lnTo>
              </a:path>
            </a:pathLst>
          </a:custGeom>
          <a:noFill/>
          <a:ln w="12700" cap="flat" cmpd="sng">
            <a:solidFill>
              <a:srgbClr val="3D4B5F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lstStyle/>
          <a:p>
            <a:endParaRPr lang="en-US" dirty="0"/>
          </a:p>
        </p:txBody>
      </p:sp>
      <p:sp>
        <p:nvSpPr>
          <p:cNvPr id="68" name="Shape 97"/>
          <p:cNvSpPr/>
          <p:nvPr/>
        </p:nvSpPr>
        <p:spPr>
          <a:xfrm>
            <a:off x="8496983" y="6229243"/>
            <a:ext cx="106934" cy="182131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000" y="0"/>
                </a:moveTo>
                <a:lnTo>
                  <a:pt x="60000" y="120000"/>
                </a:lnTo>
              </a:path>
            </a:pathLst>
          </a:custGeom>
          <a:noFill/>
          <a:ln w="12700" cap="flat" cmpd="sng">
            <a:solidFill>
              <a:srgbClr val="3D4B5F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0724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56410" y="275167"/>
            <a:ext cx="7622767" cy="1143000"/>
          </a:xfrm>
        </p:spPr>
        <p:txBody>
          <a:bodyPr>
            <a:noAutofit/>
          </a:bodyPr>
          <a:lstStyle/>
          <a:p>
            <a:r>
              <a:rPr lang="en-US" sz="2400" dirty="0"/>
              <a:t>Soccer Club Manager </a:t>
            </a:r>
            <a:r>
              <a:rPr lang="en-US" sz="2400" dirty="0" smtClean="0"/>
              <a:t>wants to sign a player </a:t>
            </a:r>
            <a:r>
              <a:rPr lang="en-US" sz="2400" dirty="0" smtClean="0">
                <a:sym typeface="Calibri"/>
              </a:rPr>
              <a:t>with high rating to improve the </a:t>
            </a:r>
            <a:r>
              <a:rPr lang="en-US" sz="2400" dirty="0" smtClean="0">
                <a:sym typeface="Calibri"/>
              </a:rPr>
              <a:t>chances of winning the season</a:t>
            </a:r>
            <a:endParaRPr lang="en-US" sz="2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3678" y="169918"/>
            <a:ext cx="1804663" cy="135349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561" y="1766908"/>
            <a:ext cx="927428" cy="69557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394828" y="1816148"/>
            <a:ext cx="46231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  <a:sym typeface="Calibri"/>
              </a:rPr>
              <a:t>Predict </a:t>
            </a:r>
            <a:r>
              <a:rPr lang="en-US" b="1" dirty="0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  <a:sym typeface="Calibri"/>
              </a:rPr>
              <a:t>-</a:t>
            </a:r>
            <a:r>
              <a:rPr lang="en-US" b="1" dirty="0" smtClean="0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  <a:sym typeface="Calibri"/>
              </a:rPr>
              <a:t> </a:t>
            </a:r>
            <a:r>
              <a:rPr lang="en-US" sz="1400" dirty="0" smtClean="0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  <a:sym typeface="Calibri"/>
              </a:rPr>
              <a:t>To estimate the overall </a:t>
            </a:r>
            <a:r>
              <a:rPr lang="en-US" sz="1400" dirty="0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  <a:sym typeface="Calibri"/>
              </a:rPr>
              <a:t>ratings of </a:t>
            </a:r>
            <a:r>
              <a:rPr lang="en-US" sz="1400" dirty="0" smtClean="0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  <a:sym typeface="Calibri"/>
              </a:rPr>
              <a:t>players using the </a:t>
            </a:r>
            <a:r>
              <a:rPr lang="en-US" sz="1400" dirty="0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  <a:sym typeface="Calibri"/>
              </a:rPr>
              <a:t>attributes provided by </a:t>
            </a:r>
            <a:r>
              <a:rPr lang="en-US" sz="1400" dirty="0" smtClean="0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  <a:sym typeface="Calibri"/>
              </a:rPr>
              <a:t>the business</a:t>
            </a:r>
            <a:endParaRPr lang="en-US" sz="1400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561" y="2622872"/>
            <a:ext cx="806128" cy="806128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394828" y="2674022"/>
            <a:ext cx="46231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b="1" dirty="0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  <a:sym typeface="Calibri"/>
              </a:rPr>
              <a:t>Models Used - </a:t>
            </a:r>
            <a:r>
              <a:rPr lang="en-US" sz="1400" dirty="0">
                <a:latin typeface="Arial" charset="0"/>
                <a:ea typeface="Arial" charset="0"/>
                <a:cs typeface="Arial" charset="0"/>
                <a:sym typeface="Calibri"/>
              </a:rPr>
              <a:t>Linear Regression, Stepwise (Forward Selection), Neural Network, Boosted </a:t>
            </a:r>
            <a:r>
              <a:rPr lang="en-US" sz="1400" dirty="0" smtClean="0">
                <a:latin typeface="Arial" charset="0"/>
                <a:ea typeface="Arial" charset="0"/>
                <a:cs typeface="Arial" charset="0"/>
                <a:sym typeface="Calibri"/>
              </a:rPr>
              <a:t>Tree</a:t>
            </a:r>
            <a:endParaRPr lang="en-US" sz="1400" dirty="0">
              <a:latin typeface="Arial" charset="0"/>
              <a:ea typeface="Arial" charset="0"/>
              <a:cs typeface="Arial" charset="0"/>
              <a:sym typeface="Calibri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4598" y="3792009"/>
            <a:ext cx="539358" cy="539358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394828" y="3727012"/>
            <a:ext cx="46231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>
                <a:schemeClr val="dk1"/>
              </a:buClr>
              <a:buSzPct val="100000"/>
            </a:pPr>
            <a:r>
              <a:rPr lang="en-US" b="1" dirty="0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  <a:sym typeface="Calibri"/>
              </a:rPr>
              <a:t>Metrics for Model Comparison </a:t>
            </a:r>
            <a:r>
              <a:rPr lang="en-US" b="1" dirty="0" smtClean="0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  <a:sym typeface="Calibri"/>
              </a:rPr>
              <a:t>- </a:t>
            </a:r>
            <a:r>
              <a:rPr lang="en-US" sz="1400" dirty="0" err="1" smtClean="0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  <a:sym typeface="Calibri"/>
              </a:rPr>
              <a:t>RSquare</a:t>
            </a:r>
            <a:r>
              <a:rPr lang="en-US" sz="1400" dirty="0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  <a:sym typeface="Calibri"/>
              </a:rPr>
              <a:t>, RMSE, Adj. </a:t>
            </a:r>
            <a:r>
              <a:rPr lang="en-US" sz="1400" dirty="0" err="1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  <a:sym typeface="Calibri"/>
              </a:rPr>
              <a:t>RSquare</a:t>
            </a:r>
            <a:r>
              <a:rPr lang="en-US" sz="1400" dirty="0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  <a:sym typeface="Calibri"/>
              </a:rPr>
              <a:t>, Error distributions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4598" y="5233333"/>
            <a:ext cx="704501" cy="704501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964402" y="4523754"/>
            <a:ext cx="5340146" cy="20902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50000"/>
              </a:lnSpc>
              <a:buClr>
                <a:schemeClr val="dk1"/>
              </a:buClr>
              <a:buSzPct val="100000"/>
            </a:pPr>
            <a:r>
              <a:rPr lang="en-US" b="1" dirty="0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  <a:sym typeface="Calibri"/>
              </a:rPr>
              <a:t>Challenges </a:t>
            </a:r>
            <a:r>
              <a:rPr lang="en-US" b="1" dirty="0" smtClean="0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  <a:sym typeface="Calibri"/>
              </a:rPr>
              <a:t>-</a:t>
            </a:r>
            <a:endParaRPr lang="en-US" dirty="0" smtClean="0">
              <a:solidFill>
                <a:schemeClr val="dk1"/>
              </a:solidFill>
              <a:latin typeface="Arial" charset="0"/>
              <a:ea typeface="Arial" charset="0"/>
              <a:cs typeface="Arial" charset="0"/>
              <a:sym typeface="Calibri"/>
            </a:endParaRPr>
          </a:p>
          <a:p>
            <a:pPr marL="742950" lvl="1" indent="-285750">
              <a:lnSpc>
                <a:spcPct val="150000"/>
              </a:lnSpc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400" dirty="0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  <a:sym typeface="Calibri"/>
              </a:rPr>
              <a:t>Inability to create just one model for entire dataset</a:t>
            </a:r>
          </a:p>
          <a:p>
            <a:pPr marL="742950" lvl="1" indent="-285750">
              <a:lnSpc>
                <a:spcPct val="150000"/>
              </a:lnSpc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400" dirty="0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  <a:sym typeface="Calibri"/>
              </a:rPr>
              <a:t>Cost estimation of error</a:t>
            </a:r>
          </a:p>
          <a:p>
            <a:pPr marL="742950" lvl="1" indent="-285750">
              <a:lnSpc>
                <a:spcPct val="150000"/>
              </a:lnSpc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400" dirty="0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  <a:sym typeface="Calibri"/>
              </a:rPr>
              <a:t>Setting acceptable error threshold</a:t>
            </a:r>
          </a:p>
          <a:p>
            <a:pPr marL="742950" lvl="1" indent="-285750">
              <a:lnSpc>
                <a:spcPct val="150000"/>
              </a:lnSpc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400" dirty="0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  <a:sym typeface="Calibri"/>
              </a:rPr>
              <a:t>Dilemma of overestimation &amp; underestimation costs</a:t>
            </a:r>
          </a:p>
          <a:p>
            <a:pPr marL="742950" lvl="1" indent="-285750">
              <a:lnSpc>
                <a:spcPct val="150000"/>
              </a:lnSpc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400" dirty="0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  <a:sym typeface="Calibri"/>
              </a:rPr>
              <a:t>Model selection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6304547" y="2566928"/>
            <a:ext cx="2627786" cy="3422526"/>
            <a:chOff x="6304547" y="2566928"/>
            <a:chExt cx="2627786" cy="3422526"/>
          </a:xfrm>
        </p:grpSpPr>
        <p:grpSp>
          <p:nvGrpSpPr>
            <p:cNvPr id="2" name="Group 1"/>
            <p:cNvGrpSpPr/>
            <p:nvPr/>
          </p:nvGrpSpPr>
          <p:grpSpPr>
            <a:xfrm>
              <a:off x="6304547" y="3012856"/>
              <a:ext cx="2627786" cy="2976598"/>
              <a:chOff x="6304547" y="3012856"/>
              <a:chExt cx="2627786" cy="2976598"/>
            </a:xfrm>
          </p:grpSpPr>
          <p:grpSp>
            <p:nvGrpSpPr>
              <p:cNvPr id="19" name="Shape 94"/>
              <p:cNvGrpSpPr/>
              <p:nvPr/>
            </p:nvGrpSpPr>
            <p:grpSpPr>
              <a:xfrm>
                <a:off x="6304547" y="3012856"/>
                <a:ext cx="2627786" cy="2976598"/>
                <a:chOff x="456510" y="433647"/>
                <a:chExt cx="2247019" cy="2976598"/>
              </a:xfrm>
            </p:grpSpPr>
            <p:sp>
              <p:nvSpPr>
                <p:cNvPr id="21" name="Shape 96"/>
                <p:cNvSpPr/>
                <p:nvPr/>
              </p:nvSpPr>
              <p:spPr>
                <a:xfrm>
                  <a:off x="2188334" y="2946819"/>
                  <a:ext cx="91439" cy="182131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60000" y="0"/>
                      </a:moveTo>
                      <a:lnTo>
                        <a:pt x="60000" y="120000"/>
                      </a:lnTo>
                    </a:path>
                  </a:pathLst>
                </a:custGeom>
                <a:noFill/>
                <a:ln w="12700" cap="flat" cmpd="sng">
                  <a:solidFill>
                    <a:srgbClr val="3D4B5F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2" name="Shape 97"/>
                <p:cNvSpPr/>
                <p:nvPr/>
              </p:nvSpPr>
              <p:spPr>
                <a:xfrm>
                  <a:off x="2188334" y="1645234"/>
                  <a:ext cx="91439" cy="182131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60000" y="0"/>
                      </a:moveTo>
                      <a:lnTo>
                        <a:pt x="60000" y="120000"/>
                      </a:lnTo>
                    </a:path>
                  </a:pathLst>
                </a:custGeom>
                <a:noFill/>
                <a:ln w="12700" cap="flat" cmpd="sng">
                  <a:solidFill>
                    <a:srgbClr val="3D4B5F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6" name="Shape 101"/>
                <p:cNvSpPr/>
                <p:nvPr/>
              </p:nvSpPr>
              <p:spPr>
                <a:xfrm>
                  <a:off x="2178005" y="1049066"/>
                  <a:ext cx="91439" cy="182131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60000" y="0"/>
                      </a:moveTo>
                      <a:lnTo>
                        <a:pt x="60000" y="60000"/>
                      </a:lnTo>
                      <a:lnTo>
                        <a:pt x="61182" y="60000"/>
                      </a:lnTo>
                      <a:lnTo>
                        <a:pt x="61182" y="120000"/>
                      </a:lnTo>
                    </a:path>
                  </a:pathLst>
                </a:custGeom>
                <a:noFill/>
                <a:ln w="12700" cap="flat" cmpd="sng">
                  <a:solidFill>
                    <a:srgbClr val="3D4B5F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</p:sp>
            <p:sp>
              <p:nvSpPr>
                <p:cNvPr id="27" name="Shape 102"/>
                <p:cNvSpPr/>
                <p:nvPr/>
              </p:nvSpPr>
              <p:spPr>
                <a:xfrm>
                  <a:off x="1649032" y="433647"/>
                  <a:ext cx="574693" cy="181769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0" y="0"/>
                      </a:moveTo>
                      <a:lnTo>
                        <a:pt x="0" y="59879"/>
                      </a:lnTo>
                      <a:lnTo>
                        <a:pt x="120000" y="59879"/>
                      </a:lnTo>
                      <a:lnTo>
                        <a:pt x="120000" y="119999"/>
                      </a:lnTo>
                    </a:path>
                  </a:pathLst>
                </a:custGeom>
                <a:noFill/>
                <a:ln w="12700" cap="flat" cmpd="sng">
                  <a:solidFill>
                    <a:srgbClr val="354254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</p:sp>
            <p:sp>
              <p:nvSpPr>
                <p:cNvPr id="29" name="Shape 104"/>
                <p:cNvSpPr/>
                <p:nvPr/>
              </p:nvSpPr>
              <p:spPr>
                <a:xfrm>
                  <a:off x="897506" y="2220156"/>
                  <a:ext cx="91439" cy="191459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60000" y="0"/>
                      </a:moveTo>
                      <a:lnTo>
                        <a:pt x="60000" y="120000"/>
                      </a:lnTo>
                    </a:path>
                  </a:pathLst>
                </a:custGeom>
                <a:noFill/>
                <a:ln w="12700" cap="flat" cmpd="sng">
                  <a:solidFill>
                    <a:srgbClr val="3D4B5F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</p:sp>
            <p:sp>
              <p:nvSpPr>
                <p:cNvPr id="30" name="Shape 105"/>
                <p:cNvSpPr/>
                <p:nvPr/>
              </p:nvSpPr>
              <p:spPr>
                <a:xfrm>
                  <a:off x="897506" y="1662563"/>
                  <a:ext cx="91439" cy="174747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60000" y="0"/>
                      </a:moveTo>
                      <a:lnTo>
                        <a:pt x="60000" y="120000"/>
                      </a:lnTo>
                    </a:path>
                  </a:pathLst>
                </a:custGeom>
                <a:noFill/>
                <a:ln w="12700" cap="flat" cmpd="sng">
                  <a:solidFill>
                    <a:srgbClr val="3D4B5F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</p:sp>
            <p:sp>
              <p:nvSpPr>
                <p:cNvPr id="32" name="Shape 107"/>
                <p:cNvSpPr/>
                <p:nvPr/>
              </p:nvSpPr>
              <p:spPr>
                <a:xfrm>
                  <a:off x="894417" y="1049066"/>
                  <a:ext cx="91439" cy="182131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60000" y="0"/>
                      </a:moveTo>
                      <a:lnTo>
                        <a:pt x="60000" y="120000"/>
                      </a:lnTo>
                    </a:path>
                  </a:pathLst>
                </a:custGeom>
                <a:noFill/>
                <a:ln w="12700" cap="flat" cmpd="sng">
                  <a:solidFill>
                    <a:srgbClr val="3D4B5F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</p:sp>
            <p:sp>
              <p:nvSpPr>
                <p:cNvPr id="33" name="Shape 108"/>
                <p:cNvSpPr/>
                <p:nvPr/>
              </p:nvSpPr>
              <p:spPr>
                <a:xfrm>
                  <a:off x="940137" y="433647"/>
                  <a:ext cx="708893" cy="181769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120000" y="0"/>
                      </a:moveTo>
                      <a:lnTo>
                        <a:pt x="120000" y="59879"/>
                      </a:lnTo>
                      <a:lnTo>
                        <a:pt x="0" y="59879"/>
                      </a:lnTo>
                      <a:lnTo>
                        <a:pt x="0" y="119999"/>
                      </a:lnTo>
                    </a:path>
                  </a:pathLst>
                </a:custGeom>
                <a:noFill/>
                <a:ln w="12700" cap="flat" cmpd="sng">
                  <a:solidFill>
                    <a:srgbClr val="354254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</p:sp>
            <p:sp>
              <p:nvSpPr>
                <p:cNvPr id="36" name="Shape 111"/>
                <p:cNvSpPr/>
                <p:nvPr/>
              </p:nvSpPr>
              <p:spPr>
                <a:xfrm>
                  <a:off x="456510" y="615418"/>
                  <a:ext cx="967253" cy="433648"/>
                </a:xfrm>
                <a:prstGeom prst="rect">
                  <a:avLst/>
                </a:prstGeom>
                <a:solidFill>
                  <a:srgbClr val="92D050"/>
                </a:solidFill>
                <a:ln w="28575" cap="flat" cmpd="sng">
                  <a:solidFill>
                    <a:schemeClr val="lt1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37" name="Shape 112"/>
                <p:cNvSpPr txBox="1"/>
                <p:nvPr/>
              </p:nvSpPr>
              <p:spPr>
                <a:xfrm>
                  <a:off x="456510" y="615418"/>
                  <a:ext cx="967253" cy="433648"/>
                </a:xfrm>
                <a:prstGeom prst="rect">
                  <a:avLst/>
                </a:prstGeom>
                <a:solidFill>
                  <a:srgbClr val="002868"/>
                </a:solidFill>
                <a:ln>
                  <a:noFill/>
                </a:ln>
              </p:spPr>
              <p:txBody>
                <a:bodyPr lIns="6350" tIns="6350" rIns="6350" bIns="635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ct val="25000"/>
                    <a:buFont typeface="Arial"/>
                    <a:buNone/>
                  </a:pPr>
                  <a:r>
                    <a:rPr lang="en-US" sz="1000" b="1" i="1" dirty="0">
                      <a:solidFill>
                        <a:schemeClr val="bg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Goal Keepers</a:t>
                  </a:r>
                </a:p>
                <a:p>
                  <a:pPr marL="0" marR="0" lvl="0" indent="0" algn="ctr" rtl="0">
                    <a:lnSpc>
                      <a:spcPct val="90000"/>
                    </a:lnSpc>
                    <a:spcBef>
                      <a:spcPts val="350"/>
                    </a:spcBef>
                    <a:spcAft>
                      <a:spcPts val="0"/>
                    </a:spcAft>
                    <a:buClr>
                      <a:schemeClr val="dk1"/>
                    </a:buClr>
                    <a:buSzPct val="25000"/>
                    <a:buFont typeface="Arial"/>
                    <a:buNone/>
                  </a:pPr>
                  <a:r>
                    <a:rPr lang="en-US" sz="1000" b="1" i="1" dirty="0">
                      <a:solidFill>
                        <a:schemeClr val="bg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Cluster</a:t>
                  </a:r>
                </a:p>
              </p:txBody>
            </p:sp>
            <p:sp>
              <p:nvSpPr>
                <p:cNvPr id="40" name="Shape 115"/>
                <p:cNvSpPr/>
                <p:nvPr/>
              </p:nvSpPr>
              <p:spPr>
                <a:xfrm>
                  <a:off x="516818" y="1846981"/>
                  <a:ext cx="867297" cy="433648"/>
                </a:xfrm>
                <a:prstGeom prst="rect">
                  <a:avLst/>
                </a:prstGeom>
                <a:solidFill>
                  <a:srgbClr val="92D050"/>
                </a:solidFill>
                <a:ln w="28575" cap="flat" cmpd="sng">
                  <a:solidFill>
                    <a:schemeClr val="lt1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41" name="Shape 116"/>
                <p:cNvSpPr txBox="1"/>
                <p:nvPr/>
              </p:nvSpPr>
              <p:spPr>
                <a:xfrm>
                  <a:off x="509577" y="1228914"/>
                  <a:ext cx="867297" cy="433648"/>
                </a:xfrm>
                <a:prstGeom prst="rect">
                  <a:avLst/>
                </a:prstGeom>
                <a:solidFill>
                  <a:srgbClr val="002868"/>
                </a:solidFill>
                <a:ln>
                  <a:noFill/>
                </a:ln>
              </p:spPr>
              <p:txBody>
                <a:bodyPr lIns="6350" tIns="6350" rIns="6350" bIns="635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ct val="25000"/>
                    <a:buFont typeface="Arial"/>
                    <a:buNone/>
                  </a:pPr>
                  <a:r>
                    <a:rPr lang="en-US" sz="1000" b="1" i="1">
                      <a:solidFill>
                        <a:schemeClr val="bg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Data </a:t>
                  </a:r>
                  <a:br>
                    <a:rPr lang="en-US" sz="1000" b="1" i="1">
                      <a:solidFill>
                        <a:schemeClr val="bg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</a:br>
                  <a:r>
                    <a:rPr lang="en-US" sz="1000" b="1" i="1">
                      <a:solidFill>
                        <a:schemeClr val="bg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Partition</a:t>
                  </a:r>
                </a:p>
              </p:txBody>
            </p:sp>
            <p:sp>
              <p:nvSpPr>
                <p:cNvPr id="43" name="Shape 118"/>
                <p:cNvSpPr txBox="1"/>
                <p:nvPr/>
              </p:nvSpPr>
              <p:spPr>
                <a:xfrm>
                  <a:off x="509577" y="1837309"/>
                  <a:ext cx="867297" cy="433648"/>
                </a:xfrm>
                <a:prstGeom prst="rect">
                  <a:avLst/>
                </a:prstGeom>
                <a:solidFill>
                  <a:srgbClr val="002868"/>
                </a:solidFill>
                <a:ln>
                  <a:noFill/>
                </a:ln>
              </p:spPr>
              <p:txBody>
                <a:bodyPr lIns="6350" tIns="6350" rIns="6350" bIns="635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ct val="25000"/>
                    <a:buFont typeface="Arial"/>
                    <a:buNone/>
                  </a:pPr>
                  <a:r>
                    <a:rPr lang="en-US" sz="1000" b="1" i="1">
                      <a:solidFill>
                        <a:schemeClr val="bg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Modeling</a:t>
                  </a:r>
                </a:p>
              </p:txBody>
            </p:sp>
            <p:sp>
              <p:nvSpPr>
                <p:cNvPr id="45" name="Shape 120"/>
                <p:cNvSpPr txBox="1"/>
                <p:nvPr/>
              </p:nvSpPr>
              <p:spPr>
                <a:xfrm>
                  <a:off x="509577" y="2411617"/>
                  <a:ext cx="867297" cy="433648"/>
                </a:xfrm>
                <a:prstGeom prst="rect">
                  <a:avLst/>
                </a:prstGeom>
                <a:solidFill>
                  <a:srgbClr val="002868"/>
                </a:solidFill>
                <a:ln>
                  <a:noFill/>
                </a:ln>
              </p:spPr>
              <p:txBody>
                <a:bodyPr lIns="6350" tIns="6350" rIns="6350" bIns="635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ct val="25000"/>
                    <a:buFont typeface="Arial"/>
                    <a:buNone/>
                  </a:pPr>
                  <a:r>
                    <a:rPr lang="en-US" sz="1000" b="1" i="1" dirty="0">
                      <a:solidFill>
                        <a:schemeClr val="bg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Error Computation</a:t>
                  </a:r>
                </a:p>
              </p:txBody>
            </p:sp>
            <p:sp>
              <p:nvSpPr>
                <p:cNvPr id="47" name="Shape 122"/>
                <p:cNvSpPr txBox="1"/>
                <p:nvPr/>
              </p:nvSpPr>
              <p:spPr>
                <a:xfrm>
                  <a:off x="516442" y="2976597"/>
                  <a:ext cx="867297" cy="433648"/>
                </a:xfrm>
                <a:prstGeom prst="rect">
                  <a:avLst/>
                </a:prstGeom>
                <a:solidFill>
                  <a:srgbClr val="002868"/>
                </a:solidFill>
                <a:ln>
                  <a:noFill/>
                </a:ln>
              </p:spPr>
              <p:txBody>
                <a:bodyPr lIns="6350" tIns="6350" rIns="6350" bIns="635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ct val="25000"/>
                    <a:buFont typeface="Arial"/>
                    <a:buNone/>
                  </a:pPr>
                  <a:r>
                    <a:rPr lang="en-US" sz="1000" b="1" i="1" dirty="0">
                      <a:solidFill>
                        <a:schemeClr val="bg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Model Selection</a:t>
                  </a:r>
                </a:p>
              </p:txBody>
            </p:sp>
            <p:sp>
              <p:nvSpPr>
                <p:cNvPr id="49" name="Shape 124"/>
                <p:cNvSpPr txBox="1"/>
                <p:nvPr/>
              </p:nvSpPr>
              <p:spPr>
                <a:xfrm>
                  <a:off x="1765171" y="615418"/>
                  <a:ext cx="931117" cy="433648"/>
                </a:xfrm>
                <a:prstGeom prst="rect">
                  <a:avLst/>
                </a:prstGeom>
                <a:solidFill>
                  <a:srgbClr val="002868"/>
                </a:solidFill>
                <a:ln>
                  <a:noFill/>
                </a:ln>
              </p:spPr>
              <p:txBody>
                <a:bodyPr lIns="6350" tIns="6350" rIns="6350" bIns="635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ct val="25000"/>
                    <a:buFont typeface="Arial"/>
                    <a:buNone/>
                  </a:pPr>
                  <a:r>
                    <a:rPr lang="en-US" sz="1000" b="1" i="1">
                      <a:solidFill>
                        <a:schemeClr val="bg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Field Players</a:t>
                  </a:r>
                </a:p>
                <a:p>
                  <a:pPr marL="0" marR="0" lvl="0" indent="0" algn="ctr" rtl="0">
                    <a:lnSpc>
                      <a:spcPct val="90000"/>
                    </a:lnSpc>
                    <a:spcBef>
                      <a:spcPts val="350"/>
                    </a:spcBef>
                    <a:spcAft>
                      <a:spcPts val="0"/>
                    </a:spcAft>
                    <a:buClr>
                      <a:schemeClr val="dk1"/>
                    </a:buClr>
                    <a:buSzPct val="25000"/>
                    <a:buFont typeface="Arial"/>
                    <a:buNone/>
                  </a:pPr>
                  <a:r>
                    <a:rPr lang="en-US" sz="1000" b="1" i="1" dirty="0">
                      <a:solidFill>
                        <a:schemeClr val="bg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Cluster</a:t>
                  </a:r>
                </a:p>
              </p:txBody>
            </p:sp>
            <p:sp>
              <p:nvSpPr>
                <p:cNvPr id="57" name="Shape 132"/>
                <p:cNvSpPr txBox="1"/>
                <p:nvPr/>
              </p:nvSpPr>
              <p:spPr>
                <a:xfrm>
                  <a:off x="1800406" y="1236984"/>
                  <a:ext cx="867297" cy="433648"/>
                </a:xfrm>
                <a:prstGeom prst="rect">
                  <a:avLst/>
                </a:prstGeom>
                <a:solidFill>
                  <a:srgbClr val="002868"/>
                </a:solidFill>
                <a:ln>
                  <a:noFill/>
                </a:ln>
              </p:spPr>
              <p:txBody>
                <a:bodyPr lIns="6350" tIns="6350" rIns="6350" bIns="635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ct val="25000"/>
                    <a:buFont typeface="Arial"/>
                    <a:buNone/>
                  </a:pPr>
                  <a:r>
                    <a:rPr lang="en-US" sz="1000" b="1" i="1" dirty="0">
                      <a:solidFill>
                        <a:schemeClr val="bg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Data </a:t>
                  </a:r>
                  <a:br>
                    <a:rPr lang="en-US" sz="1000" b="1" i="1" dirty="0">
                      <a:solidFill>
                        <a:schemeClr val="bg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</a:br>
                  <a:r>
                    <a:rPr lang="en-US" sz="1000" b="1" i="1" dirty="0">
                      <a:solidFill>
                        <a:schemeClr val="bg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Partition</a:t>
                  </a:r>
                </a:p>
              </p:txBody>
            </p:sp>
            <p:sp>
              <p:nvSpPr>
                <p:cNvPr id="59" name="Shape 134"/>
                <p:cNvSpPr txBox="1"/>
                <p:nvPr/>
              </p:nvSpPr>
              <p:spPr>
                <a:xfrm>
                  <a:off x="1800406" y="1827366"/>
                  <a:ext cx="867297" cy="433648"/>
                </a:xfrm>
                <a:prstGeom prst="rect">
                  <a:avLst/>
                </a:prstGeom>
                <a:solidFill>
                  <a:srgbClr val="002868"/>
                </a:solidFill>
                <a:ln>
                  <a:noFill/>
                </a:ln>
              </p:spPr>
              <p:txBody>
                <a:bodyPr lIns="6350" tIns="6350" rIns="6350" bIns="635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ct val="25000"/>
                    <a:buFont typeface="Arial"/>
                    <a:buNone/>
                  </a:pPr>
                  <a:r>
                    <a:rPr lang="en-US" sz="1000" b="1" i="1">
                      <a:solidFill>
                        <a:schemeClr val="bg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Modeling</a:t>
                  </a:r>
                </a:p>
              </p:txBody>
            </p:sp>
            <p:sp>
              <p:nvSpPr>
                <p:cNvPr id="61" name="Shape 136"/>
                <p:cNvSpPr txBox="1"/>
                <p:nvPr/>
              </p:nvSpPr>
              <p:spPr>
                <a:xfrm>
                  <a:off x="1800406" y="2375413"/>
                  <a:ext cx="867297" cy="433648"/>
                </a:xfrm>
                <a:prstGeom prst="rect">
                  <a:avLst/>
                </a:prstGeom>
                <a:solidFill>
                  <a:srgbClr val="002868"/>
                </a:solidFill>
                <a:ln>
                  <a:noFill/>
                </a:ln>
              </p:spPr>
              <p:txBody>
                <a:bodyPr lIns="6350" tIns="6350" rIns="6350" bIns="635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ct val="25000"/>
                    <a:buFont typeface="Arial"/>
                    <a:buNone/>
                  </a:pPr>
                  <a:r>
                    <a:rPr lang="en-US" sz="1000" b="1" i="1" dirty="0">
                      <a:solidFill>
                        <a:schemeClr val="bg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Error Computation</a:t>
                  </a:r>
                </a:p>
              </p:txBody>
            </p:sp>
            <p:sp>
              <p:nvSpPr>
                <p:cNvPr id="63" name="Shape 138"/>
                <p:cNvSpPr txBox="1"/>
                <p:nvPr/>
              </p:nvSpPr>
              <p:spPr>
                <a:xfrm>
                  <a:off x="1836232" y="2931928"/>
                  <a:ext cx="867297" cy="433648"/>
                </a:xfrm>
                <a:prstGeom prst="rect">
                  <a:avLst/>
                </a:prstGeom>
                <a:solidFill>
                  <a:srgbClr val="002868"/>
                </a:solidFill>
                <a:ln>
                  <a:noFill/>
                </a:ln>
              </p:spPr>
              <p:txBody>
                <a:bodyPr lIns="6350" tIns="6350" rIns="6350" bIns="635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ct val="25000"/>
                    <a:buFont typeface="Arial"/>
                    <a:buNone/>
                  </a:pPr>
                  <a:r>
                    <a:rPr lang="en-US" sz="1000" b="1" i="1">
                      <a:solidFill>
                        <a:schemeClr val="bg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Model Selection</a:t>
                  </a:r>
                </a:p>
              </p:txBody>
            </p:sp>
          </p:grpSp>
          <p:sp>
            <p:nvSpPr>
              <p:cNvPr id="67" name="Shape 107"/>
              <p:cNvSpPr/>
              <p:nvPr/>
            </p:nvSpPr>
            <p:spPr>
              <a:xfrm>
                <a:off x="6808702" y="5382480"/>
                <a:ext cx="106934" cy="182131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60000" y="0"/>
                    </a:moveTo>
                    <a:lnTo>
                      <a:pt x="60000" y="120000"/>
                    </a:lnTo>
                  </a:path>
                </a:pathLst>
              </a:custGeom>
              <a:noFill/>
              <a:ln w="12700" cap="flat" cmpd="sng">
                <a:solidFill>
                  <a:srgbClr val="3D4B5F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68" name="Shape 97"/>
              <p:cNvSpPr/>
              <p:nvPr/>
            </p:nvSpPr>
            <p:spPr>
              <a:xfrm>
                <a:off x="8321366" y="5341880"/>
                <a:ext cx="106934" cy="182131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60000" y="0"/>
                    </a:moveTo>
                    <a:lnTo>
                      <a:pt x="60000" y="120000"/>
                    </a:lnTo>
                  </a:path>
                </a:pathLst>
              </a:custGeom>
              <a:noFill/>
              <a:ln w="12700" cap="flat" cmpd="sng">
                <a:solidFill>
                  <a:srgbClr val="3D4B5F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50" name="Shape 97"/>
              <p:cNvSpPr/>
              <p:nvPr/>
            </p:nvSpPr>
            <p:spPr>
              <a:xfrm>
                <a:off x="8321365" y="4800010"/>
                <a:ext cx="106934" cy="182131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60000" y="0"/>
                    </a:moveTo>
                    <a:lnTo>
                      <a:pt x="60000" y="120000"/>
                    </a:lnTo>
                  </a:path>
                </a:pathLst>
              </a:custGeom>
              <a:noFill/>
              <a:ln w="12700" cap="flat" cmpd="sng">
                <a:solidFill>
                  <a:srgbClr val="3D4B5F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52" name="Shape 110"/>
            <p:cNvSpPr txBox="1"/>
            <p:nvPr/>
          </p:nvSpPr>
          <p:spPr>
            <a:xfrm>
              <a:off x="6902268" y="2566928"/>
              <a:ext cx="1593751" cy="433648"/>
            </a:xfrm>
            <a:prstGeom prst="rect">
              <a:avLst/>
            </a:prstGeom>
            <a:solidFill>
              <a:srgbClr val="002868"/>
            </a:solidFill>
            <a:ln>
              <a:noFill/>
            </a:ln>
          </p:spPr>
          <p:txBody>
            <a:bodyPr lIns="6350" tIns="6350" rIns="6350" bIns="63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lang="en-US" sz="1000" b="1" i="1" dirty="0" smtClean="0"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  <a:sym typeface="Arial"/>
                </a:rPr>
                <a:t>Overall rating prediction</a:t>
              </a:r>
              <a:endParaRPr lang="en-US" sz="1000" b="1" i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02428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hite-oakleaf-standard-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DE64AEEDD9B7A4D93545ACBE97D4615" ma:contentTypeVersion="2" ma:contentTypeDescription="Create a new document." ma:contentTypeScope="" ma:versionID="f49002b78e3a4a71b814eef46a983816">
  <xsd:schema xmlns:xsd="http://www.w3.org/2001/XMLSchema" xmlns:xs="http://www.w3.org/2001/XMLSchema" xmlns:p="http://schemas.microsoft.com/office/2006/metadata/properties" xmlns:ns2="http://schemas.microsoft.com/sharepoint/v3/fields" targetNamespace="http://schemas.microsoft.com/office/2006/metadata/properties" ma:root="true" ma:fieldsID="38f6db2dd0d9a0cf6a8dc37be32b365b" ns2:_="">
    <xsd:import namespace="http://schemas.microsoft.com/sharepoint/v3/fields"/>
    <xsd:element name="properties">
      <xsd:complexType>
        <xsd:sequence>
          <xsd:element name="documentManagement">
            <xsd:complexType>
              <xsd:all>
                <xsd:element ref="ns2:_Status" minOccurs="0"/>
                <xsd:element ref="ns2:_Vers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Status" ma:index="8" nillable="true" ma:displayName="Status" ma:default="Not Started" ma:internalName="_Status">
      <xsd:simpleType>
        <xsd:union memberTypes="dms:Text">
          <xsd:simpleType>
            <xsd:restriction base="dms:Choice">
              <xsd:enumeration value="Not Started"/>
              <xsd:enumeration value="Draft"/>
              <xsd:enumeration value="Reviewed"/>
              <xsd:enumeration value="Scheduled"/>
              <xsd:enumeration value="Published"/>
              <xsd:enumeration value="Final"/>
              <xsd:enumeration value="Expired"/>
            </xsd:restriction>
          </xsd:simpleType>
        </xsd:union>
      </xsd:simpleType>
    </xsd:element>
    <xsd:element name="_Version" ma:index="9" nillable="true" ma:displayName="Version" ma:internalName="_Version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 ma:displayName="Status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Version xmlns="http://schemas.microsoft.com/sharepoint/v3/fields" xsi:nil="true"/>
    <_Status xmlns="http://schemas.microsoft.com/sharepoint/v3/fields">Not Started</_Status>
  </documentManagement>
</p:properties>
</file>

<file path=customXml/itemProps1.xml><?xml version="1.0" encoding="utf-8"?>
<ds:datastoreItem xmlns:ds="http://schemas.openxmlformats.org/officeDocument/2006/customXml" ds:itemID="{E4214858-785C-42F7-BE66-6D0E79395FC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/field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7D2A1B0-FF3E-4009-940D-AED0EB70AA2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B6F2769-7194-4217-93D3-3AF3A4742282}">
  <ds:schemaRefs>
    <ds:schemaRef ds:uri="http://schemas.microsoft.com/office/2006/metadata/properties"/>
    <ds:schemaRef ds:uri="http://schemas.microsoft.com/office/infopath/2007/PartnerControls"/>
    <ds:schemaRef ds:uri="http://schemas.microsoft.com/sharepoint/v3/field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white-oakleaf-standard-template.potx</Template>
  <TotalTime>648</TotalTime>
  <Words>274</Words>
  <Application>Microsoft Macintosh PowerPoint</Application>
  <PresentationFormat>On-screen Show (4:3)</PresentationFormat>
  <Paragraphs>59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</vt:i4>
      </vt:variant>
    </vt:vector>
  </HeadingPairs>
  <TitlesOfParts>
    <vt:vector size="8" baseType="lpstr">
      <vt:lpstr>Calibri</vt:lpstr>
      <vt:lpstr>Arial</vt:lpstr>
      <vt:lpstr>white-oakleaf-standard-template</vt:lpstr>
      <vt:lpstr>1_Custom Design</vt:lpstr>
      <vt:lpstr>Custom Design</vt:lpstr>
      <vt:lpstr>PowerPoint Presentation</vt:lpstr>
      <vt:lpstr>Soccer Club Manager wants to know whether a player has the potential to grow in the upcoming season</vt:lpstr>
      <vt:lpstr>Soccer Club Manager wants to sign a player with high rating to improve the chances of winning the season</vt:lpstr>
    </vt:vector>
  </TitlesOfParts>
  <Company/>
  <LinksUpToDate>false</LinksUpToDate>
  <SharedDoc>false</SharedDoc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FileNewTemplate</dc:title>
  <dc:creator>Diana</dc:creator>
  <cp:lastModifiedBy>Parth Shiras</cp:lastModifiedBy>
  <cp:revision>72</cp:revision>
  <dcterms:created xsi:type="dcterms:W3CDTF">2010-04-12T23:12:02Z</dcterms:created>
  <dcterms:modified xsi:type="dcterms:W3CDTF">2016-11-29T19:22:03Z</dcterms:modified>
  <cp:contentStatus>Draft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0x0101000DE64AEEDD9B7A4D93545ACBE97D4615</vt:lpwstr>
  </property>
</Properties>
</file>